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sldIdLst>
    <p:sldId id="268" r:id="rId6"/>
    <p:sldId id="270" r:id="rId7"/>
    <p:sldId id="271" r:id="rId8"/>
    <p:sldId id="272" r:id="rId9"/>
    <p:sldId id="275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4" r:id="rId19"/>
    <p:sldId id="282" r:id="rId20"/>
    <p:sldId id="285" r:id="rId21"/>
    <p:sldId id="286" r:id="rId22"/>
    <p:sldId id="287" r:id="rId23"/>
    <p:sldId id="288" r:id="rId24"/>
    <p:sldId id="292" r:id="rId25"/>
    <p:sldId id="290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69" autoAdjust="0"/>
  </p:normalViewPr>
  <p:slideViewPr>
    <p:cSldViewPr snapToGrid="0" snapToObjects="1">
      <p:cViewPr varScale="1">
        <p:scale>
          <a:sx n="101" d="100"/>
          <a:sy n="101" d="100"/>
        </p:scale>
        <p:origin x="9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84BEF-7E3E-DD40-B756-C86D9E35A069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F267F-D634-6B41-B2E1-6A3EF2340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6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 hemiplegic CP due to postnatal infection at age 1</a:t>
            </a:r>
          </a:p>
          <a:p>
            <a:r>
              <a:rPr lang="en-US" dirty="0" smtClean="0"/>
              <a:t>Very protective mother like all Turkish</a:t>
            </a:r>
            <a:r>
              <a:rPr lang="en-US" baseline="0" dirty="0" smtClean="0"/>
              <a:t> mothers </a:t>
            </a:r>
          </a:p>
          <a:p>
            <a:r>
              <a:rPr lang="en-US" baseline="0" dirty="0" smtClean="0"/>
              <a:t>Does not eat in public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82C5-BA7D-FA47-A6E9-6F4D9754C0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6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 hemiplegic CP due to postnatal infection at age 1</a:t>
            </a:r>
          </a:p>
          <a:p>
            <a:r>
              <a:rPr lang="en-US" dirty="0" smtClean="0"/>
              <a:t>Very protective mother like all Turkish</a:t>
            </a:r>
            <a:r>
              <a:rPr lang="en-US" baseline="0" dirty="0" smtClean="0"/>
              <a:t> mothers </a:t>
            </a:r>
          </a:p>
          <a:p>
            <a:r>
              <a:rPr lang="en-US" baseline="0" dirty="0" smtClean="0"/>
              <a:t>Does not eat in public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82C5-BA7D-FA47-A6E9-6F4D9754C0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6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 hemiplegic CP due to postnatal infection at age 1</a:t>
            </a:r>
          </a:p>
          <a:p>
            <a:r>
              <a:rPr lang="en-US" dirty="0" smtClean="0"/>
              <a:t>Very protective mother like all Turkish</a:t>
            </a:r>
            <a:r>
              <a:rPr lang="en-US" baseline="0" dirty="0" smtClean="0"/>
              <a:t> mothers </a:t>
            </a:r>
          </a:p>
          <a:p>
            <a:r>
              <a:rPr lang="en-US" baseline="0" dirty="0" smtClean="0"/>
              <a:t>Does not eat in public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82C5-BA7D-FA47-A6E9-6F4D9754C0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62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 hemiplegic CP due to postnatal infection at age 1</a:t>
            </a:r>
          </a:p>
          <a:p>
            <a:r>
              <a:rPr lang="en-US" dirty="0" smtClean="0"/>
              <a:t>Very protective mother like all Turkish</a:t>
            </a:r>
            <a:r>
              <a:rPr lang="en-US" baseline="0" dirty="0" smtClean="0"/>
              <a:t> mothers </a:t>
            </a:r>
          </a:p>
          <a:p>
            <a:r>
              <a:rPr lang="en-US" baseline="0" dirty="0" smtClean="0"/>
              <a:t>Does not eat in public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82C5-BA7D-FA47-A6E9-6F4D9754C0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6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 hemiplegic CP due to postnatal infection at age 1</a:t>
            </a:r>
          </a:p>
          <a:p>
            <a:r>
              <a:rPr lang="en-US" dirty="0" smtClean="0"/>
              <a:t>Very protective mother like all Turkish</a:t>
            </a:r>
            <a:r>
              <a:rPr lang="en-US" baseline="0" dirty="0" smtClean="0"/>
              <a:t> mothers </a:t>
            </a:r>
          </a:p>
          <a:p>
            <a:r>
              <a:rPr lang="en-US" baseline="0" dirty="0" smtClean="0"/>
              <a:t>Does not eat in public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82C5-BA7D-FA47-A6E9-6F4D9754C0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6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 hemiplegic CP due to postnatal infection at age 1</a:t>
            </a:r>
          </a:p>
          <a:p>
            <a:r>
              <a:rPr lang="en-US" dirty="0" smtClean="0"/>
              <a:t>Very protective mother like all Turkish</a:t>
            </a:r>
            <a:r>
              <a:rPr lang="en-US" baseline="0" dirty="0" smtClean="0"/>
              <a:t> mothers </a:t>
            </a:r>
          </a:p>
          <a:p>
            <a:r>
              <a:rPr lang="en-US" baseline="0" dirty="0" smtClean="0"/>
              <a:t>Does not eat in public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82C5-BA7D-FA47-A6E9-6F4D9754C0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6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70F9-087D-D242-8ADE-1D923024D4C1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D034-D5DE-C04D-9E74-F7495E9B6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8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70F9-087D-D242-8ADE-1D923024D4C1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D034-D5DE-C04D-9E74-F7495E9B6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8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70F9-087D-D242-8ADE-1D923024D4C1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D034-D5DE-C04D-9E74-F7495E9B6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9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70F9-087D-D242-8ADE-1D923024D4C1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D034-D5DE-C04D-9E74-F7495E9B6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6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70F9-087D-D242-8ADE-1D923024D4C1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D034-D5DE-C04D-9E74-F7495E9B6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7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70F9-087D-D242-8ADE-1D923024D4C1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D034-D5DE-C04D-9E74-F7495E9B6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9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70F9-087D-D242-8ADE-1D923024D4C1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D034-D5DE-C04D-9E74-F7495E9B6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0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70F9-087D-D242-8ADE-1D923024D4C1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D034-D5DE-C04D-9E74-F7495E9B6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3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70F9-087D-D242-8ADE-1D923024D4C1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D034-D5DE-C04D-9E74-F7495E9B6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0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70F9-087D-D242-8ADE-1D923024D4C1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D034-D5DE-C04D-9E74-F7495E9B6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8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70F9-087D-D242-8ADE-1D923024D4C1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D034-D5DE-C04D-9E74-F7495E9B6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3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F70F9-087D-D242-8ADE-1D923024D4C1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D034-D5DE-C04D-9E74-F7495E9B6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3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1</a:t>
            </a:r>
            <a:endParaRPr lang="en-US" dirty="0">
              <a:latin typeface="Calibri" charset="0"/>
            </a:endParaRPr>
          </a:p>
        </p:txBody>
      </p:sp>
      <p:pic>
        <p:nvPicPr>
          <p:cNvPr id="54274" name="Picture 4" descr="http://www.intechopen.com/source/html/46298/media/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5" y="1469882"/>
            <a:ext cx="77104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3510" y="3368860"/>
            <a:ext cx="1974642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Difficulty </a:t>
            </a:r>
          </a:p>
          <a:p>
            <a:pPr algn="ctr"/>
            <a:r>
              <a:rPr lang="en-US" sz="2000" b="1" dirty="0" smtClean="0"/>
              <a:t>in ADL’s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2841" y="3378200"/>
            <a:ext cx="1591659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Restricted participation to social life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19373" y="1688878"/>
            <a:ext cx="2667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Cerebral palsy </a:t>
            </a:r>
          </a:p>
          <a:p>
            <a:pPr algn="ctr"/>
            <a:r>
              <a:rPr lang="en-US" b="1" dirty="0" smtClean="0"/>
              <a:t>GMFCS IV, MACS IV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53071" y="3385146"/>
            <a:ext cx="2039271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Spasticity, dystonia, contractures, pain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83899" y="5412416"/>
            <a:ext cx="2016073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Female, 14 years old </a:t>
            </a:r>
            <a:endParaRPr lang="en-US" sz="1600" b="1" dirty="0"/>
          </a:p>
          <a:p>
            <a:pPr algn="ctr"/>
            <a:r>
              <a:rPr lang="en-US" sz="1600" b="1" dirty="0" smtClean="0"/>
              <a:t>(behavioral problems)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2421" y="5418996"/>
            <a:ext cx="270574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Buildings, roads, public transport, education system (B), immediate family and attitudes (F/B) </a:t>
            </a:r>
          </a:p>
        </p:txBody>
      </p:sp>
      <p:pic>
        <p:nvPicPr>
          <p:cNvPr id="10" name="Content Placeholder 3" descr="Ekran Resmi 2018-06-07 7.52.14 P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0" t="48066" r="20018" b="20565"/>
          <a:stretch/>
        </p:blipFill>
        <p:spPr>
          <a:xfrm>
            <a:off x="6617662" y="572432"/>
            <a:ext cx="2069138" cy="19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Treatment 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Independent walking (Baseline: No steps with a walker </a:t>
            </a:r>
            <a:r>
              <a:rPr lang="en-US" dirty="0" smtClean="0"/>
              <a:t>independently, needs assistance)</a:t>
            </a:r>
            <a:endParaRPr lang="en-US" dirty="0"/>
          </a:p>
          <a:p>
            <a:pPr lvl="0"/>
            <a:r>
              <a:rPr lang="en-US" dirty="0"/>
              <a:t>Improve walking pattern (Baseline toe-toe gait)</a:t>
            </a:r>
          </a:p>
          <a:p>
            <a:pPr lvl="0"/>
            <a:r>
              <a:rPr lang="en-US" dirty="0"/>
              <a:t>Improve tolerance to orthotic wear (Baseline: </a:t>
            </a:r>
            <a:r>
              <a:rPr lang="en-US" dirty="0" smtClean="0"/>
              <a:t>No tolerance)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BoNT-A injection to iliopsoas, rectus femoris, semitendinosus, semimembranosus, gracilis, and gastrocnemius muscles </a:t>
            </a:r>
          </a:p>
          <a:p>
            <a:pPr lvl="0"/>
            <a:r>
              <a:rPr lang="en-US" dirty="0"/>
              <a:t>Intermittent serial casting of both LE: 4 progressive casting (a short leg cast combined with an above knee cast) for 72 hours during 4 consecutive weekends started 10 days after BoNT-A treatment </a:t>
            </a:r>
          </a:p>
          <a:p>
            <a:pPr lvl="0"/>
            <a:r>
              <a:rPr lang="en-US" dirty="0"/>
              <a:t>Intensive functional rehabilitation for half day during week days for 4 </a:t>
            </a:r>
            <a:r>
              <a:rPr lang="en-US" dirty="0" smtClean="0"/>
              <a:t>weeks</a:t>
            </a:r>
          </a:p>
          <a:p>
            <a:pPr lvl="0"/>
            <a:r>
              <a:rPr lang="en-US" dirty="0" smtClean="0"/>
              <a:t>Bilateral AFO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Evaluation for PGA at week </a:t>
            </a:r>
            <a:r>
              <a:rPr lang="en-US" b="1" dirty="0" smtClean="0"/>
              <a:t>12</a:t>
            </a:r>
            <a:endParaRPr lang="en-US" dirty="0">
              <a:latin typeface="Calibri" charset="0"/>
            </a:endParaRPr>
          </a:p>
        </p:txBody>
      </p:sp>
      <p:pic>
        <p:nvPicPr>
          <p:cNvPr id="54274" name="Picture 4" descr="http://www.intechopen.com/source/html/46298/media/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5" y="1469882"/>
            <a:ext cx="77104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9796" y="3387003"/>
            <a:ext cx="197464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Independent walker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2841" y="3378200"/>
            <a:ext cx="1591659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Improved  participation to play activities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65715" y="1689133"/>
            <a:ext cx="2667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Cerebral palsy </a:t>
            </a:r>
          </a:p>
          <a:p>
            <a:pPr algn="ctr"/>
            <a:r>
              <a:rPr lang="en-US" b="1" dirty="0" smtClean="0"/>
              <a:t>GMFCS II, MACS I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0144" y="3283855"/>
            <a:ext cx="2195286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Improvement in spasticity,  passive ROM,  and </a:t>
            </a:r>
          </a:p>
          <a:p>
            <a:pPr algn="ctr"/>
            <a:r>
              <a:rPr lang="en-US" sz="1600" b="1" dirty="0" smtClean="0"/>
              <a:t>gait pattern 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83899" y="5412416"/>
            <a:ext cx="2016073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Male</a:t>
            </a:r>
          </a:p>
          <a:p>
            <a:pPr algn="ctr"/>
            <a:r>
              <a:rPr lang="en-US" sz="1600" b="1" dirty="0" smtClean="0"/>
              <a:t>4 years old 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52421" y="5418996"/>
            <a:ext cx="270574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Mother still very protective,</a:t>
            </a:r>
          </a:p>
          <a:p>
            <a:pPr algn="ctr"/>
            <a:r>
              <a:rPr lang="en-US" sz="1200" b="1" dirty="0" smtClean="0"/>
              <a:t>Father very interested in teaching him football </a:t>
            </a:r>
          </a:p>
        </p:txBody>
      </p:sp>
      <p:pic>
        <p:nvPicPr>
          <p:cNvPr id="10" name="Content Placeholder 3" descr="Ekran Resmi 2018-06-07 10.00.18 P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7" t="76418" r="29727" b="9576"/>
          <a:stretch/>
        </p:blipFill>
        <p:spPr>
          <a:xfrm>
            <a:off x="6871334" y="1304415"/>
            <a:ext cx="1057275" cy="13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Evaluation for PGA at week </a:t>
            </a:r>
            <a:r>
              <a:rPr lang="en-US" b="1" dirty="0" smtClean="0"/>
              <a:t>12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9286"/>
            <a:ext cx="8229600" cy="5279571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History from parents/caregivers</a:t>
            </a:r>
          </a:p>
          <a:p>
            <a:pPr lvl="1"/>
            <a:r>
              <a:rPr lang="en-US" sz="1800" dirty="0"/>
              <a:t>Started wearing shoes and had independent 3-5 steps at week 5, independent walking indoors at week 9</a:t>
            </a:r>
          </a:p>
          <a:p>
            <a:pPr lvl="1"/>
            <a:r>
              <a:rPr lang="en-US" sz="1800" dirty="0"/>
              <a:t>Very happy with the posture and walking pattern</a:t>
            </a:r>
          </a:p>
          <a:p>
            <a:pPr lvl="1"/>
            <a:r>
              <a:rPr lang="en-US" sz="1800" dirty="0"/>
              <a:t>Reported frequent falls (5-6 falls/day)</a:t>
            </a:r>
          </a:p>
          <a:p>
            <a:pPr lvl="0"/>
            <a:r>
              <a:rPr lang="en-US" sz="2000" dirty="0"/>
              <a:t>Passive ROM</a:t>
            </a:r>
          </a:p>
          <a:p>
            <a:pPr lvl="1"/>
            <a:r>
              <a:rPr lang="en-US" sz="1800" dirty="0"/>
              <a:t>Ankle dorsiflexion 105 degrees when knee flexed, 95 when extended </a:t>
            </a:r>
          </a:p>
          <a:p>
            <a:pPr lvl="0"/>
            <a:r>
              <a:rPr lang="en-US" sz="2000" dirty="0"/>
              <a:t>Active ROM</a:t>
            </a:r>
          </a:p>
          <a:p>
            <a:pPr lvl="1"/>
            <a:r>
              <a:rPr lang="en-US" sz="1800" dirty="0"/>
              <a:t>Can not activate dorsiflexor muscles </a:t>
            </a:r>
            <a:r>
              <a:rPr lang="en-US" sz="1800" dirty="0" smtClean="0"/>
              <a:t> </a:t>
            </a:r>
            <a:endParaRPr lang="en-US" sz="1800" dirty="0"/>
          </a:p>
          <a:p>
            <a:pPr lvl="0"/>
            <a:r>
              <a:rPr lang="en-US" sz="2000" dirty="0"/>
              <a:t>Spasticity Measurements </a:t>
            </a:r>
          </a:p>
          <a:p>
            <a:pPr lvl="1"/>
            <a:r>
              <a:rPr lang="en-US" sz="1800" dirty="0"/>
              <a:t>MAS 1 in hamstring, MAS 1 in plantar flexors </a:t>
            </a:r>
          </a:p>
          <a:p>
            <a:pPr lvl="1"/>
            <a:r>
              <a:rPr lang="en-US" sz="1800" dirty="0"/>
              <a:t>Tardieu XV3=115°, Y=2 in hamstring, XV3=90°</a:t>
            </a:r>
            <a:r>
              <a:rPr lang="tr-TR" sz="1800" dirty="0"/>
              <a:t>,</a:t>
            </a:r>
            <a:r>
              <a:rPr lang="en-US" sz="1800" dirty="0"/>
              <a:t> Y=2 in plantar flexor muscles </a:t>
            </a:r>
          </a:p>
          <a:p>
            <a:pPr lvl="0"/>
            <a:r>
              <a:rPr lang="en-US" sz="2000" dirty="0" smtClean="0"/>
              <a:t>OGS</a:t>
            </a:r>
          </a:p>
          <a:p>
            <a:pPr lvl="1"/>
            <a:r>
              <a:rPr lang="en-US" sz="2000" dirty="0"/>
              <a:t>Total score R</a:t>
            </a:r>
            <a:r>
              <a:rPr lang="en-US" sz="2000" dirty="0" smtClean="0"/>
              <a:t>=14</a:t>
            </a:r>
            <a:r>
              <a:rPr lang="en-US" sz="2000" dirty="0"/>
              <a:t>, L</a:t>
            </a:r>
            <a:r>
              <a:rPr lang="en-US" sz="2000" dirty="0" smtClean="0"/>
              <a:t>=13</a:t>
            </a:r>
          </a:p>
          <a:p>
            <a:pPr lvl="0"/>
            <a:r>
              <a:rPr lang="en-US" sz="2000" dirty="0"/>
              <a:t>Improved tolerance to orthotics (4-5 hours)</a:t>
            </a:r>
          </a:p>
          <a:p>
            <a:pPr lvl="0"/>
            <a:r>
              <a:rPr lang="en-US" sz="2000" dirty="0"/>
              <a:t>Improved tolerance to stretching exercises </a:t>
            </a:r>
          </a:p>
          <a:p>
            <a:pPr marL="0" lvl="0" indent="0">
              <a:buNone/>
            </a:pPr>
            <a:r>
              <a:rPr lang="en-US" sz="2000" dirty="0" smtClean="0"/>
              <a:t>  </a:t>
            </a:r>
            <a:endParaRPr lang="en-US" sz="2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15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Evaluation for PGA at week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Goals </a:t>
            </a:r>
          </a:p>
          <a:p>
            <a:pPr lvl="1"/>
            <a:r>
              <a:rPr lang="en-US" dirty="0"/>
              <a:t>Independent walking (GAS +2)</a:t>
            </a:r>
          </a:p>
          <a:p>
            <a:pPr lvl="1"/>
            <a:r>
              <a:rPr lang="en-US" dirty="0"/>
              <a:t>Improve walking pattern (GAS +1)</a:t>
            </a:r>
          </a:p>
          <a:p>
            <a:pPr lvl="1"/>
            <a:r>
              <a:rPr lang="en-US" dirty="0"/>
              <a:t>Improve tolerance to orthotic wear (GAS +2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PGA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Rate the overall response to treatment with respect to pretreatment status of the patient </a:t>
            </a:r>
            <a:endParaRPr lang="en-US" dirty="0"/>
          </a:p>
          <a:p>
            <a:r>
              <a:rPr lang="tr-TR" dirty="0"/>
              <a:t>(+4</a:t>
            </a:r>
            <a:r>
              <a:rPr lang="tr-TR" dirty="0" smtClean="0"/>
              <a:t>)</a:t>
            </a:r>
            <a:r>
              <a:rPr lang="tr-TR" dirty="0"/>
              <a:t>	</a:t>
            </a:r>
            <a:r>
              <a:rPr lang="tr-TR" dirty="0" err="1"/>
              <a:t>Markedly</a:t>
            </a:r>
            <a:r>
              <a:rPr lang="tr-TR" dirty="0"/>
              <a:t> </a:t>
            </a:r>
            <a:r>
              <a:rPr lang="tr-TR" dirty="0" err="1"/>
              <a:t>improved</a:t>
            </a:r>
            <a:endParaRPr lang="en-US" dirty="0"/>
          </a:p>
          <a:p>
            <a:r>
              <a:rPr lang="tr-TR" b="1" dirty="0">
                <a:solidFill>
                  <a:srgbClr val="FF0000"/>
                </a:solidFill>
              </a:rPr>
              <a:t>(+3)	</a:t>
            </a:r>
            <a:r>
              <a:rPr lang="tr-TR" b="1" dirty="0" err="1">
                <a:solidFill>
                  <a:srgbClr val="FF0000"/>
                </a:solidFill>
              </a:rPr>
              <a:t>Much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improved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tr-TR" dirty="0"/>
              <a:t>(+2)	</a:t>
            </a:r>
            <a:r>
              <a:rPr lang="tr-TR" dirty="0" err="1"/>
              <a:t>Improved</a:t>
            </a:r>
            <a:endParaRPr lang="en-US" dirty="0"/>
          </a:p>
          <a:p>
            <a:r>
              <a:rPr lang="tr-TR" dirty="0"/>
              <a:t>(+1</a:t>
            </a:r>
            <a:r>
              <a:rPr lang="tr-TR" dirty="0" smtClean="0"/>
              <a:t>) </a:t>
            </a:r>
            <a:r>
              <a:rPr lang="tr-TR" dirty="0" err="1" smtClean="0"/>
              <a:t>Slightly</a:t>
            </a:r>
            <a:r>
              <a:rPr lang="tr-TR" dirty="0" smtClean="0"/>
              <a:t> </a:t>
            </a:r>
            <a:r>
              <a:rPr lang="tr-TR" dirty="0" err="1"/>
              <a:t>improved</a:t>
            </a:r>
            <a:endParaRPr lang="en-US" dirty="0"/>
          </a:p>
          <a:p>
            <a:r>
              <a:rPr lang="tr-TR" dirty="0"/>
              <a:t>(0</a:t>
            </a:r>
            <a:r>
              <a:rPr lang="tr-TR" dirty="0" smtClean="0"/>
              <a:t>) No </a:t>
            </a:r>
            <a:r>
              <a:rPr lang="tr-TR" dirty="0" err="1"/>
              <a:t>change</a:t>
            </a:r>
            <a:endParaRPr lang="en-US" dirty="0"/>
          </a:p>
          <a:p>
            <a:r>
              <a:rPr lang="tr-TR" dirty="0"/>
              <a:t>(-1)	</a:t>
            </a:r>
            <a:r>
              <a:rPr lang="tr-TR" dirty="0" err="1"/>
              <a:t>Slightly</a:t>
            </a:r>
            <a:r>
              <a:rPr lang="tr-TR" dirty="0"/>
              <a:t> </a:t>
            </a:r>
            <a:r>
              <a:rPr lang="tr-TR" dirty="0" err="1"/>
              <a:t>worse</a:t>
            </a:r>
            <a:r>
              <a:rPr lang="tr-TR" dirty="0"/>
              <a:t> </a:t>
            </a:r>
            <a:endParaRPr lang="en-US" dirty="0"/>
          </a:p>
          <a:p>
            <a:r>
              <a:rPr lang="tr-TR" dirty="0"/>
              <a:t>(-2)	</a:t>
            </a:r>
            <a:r>
              <a:rPr lang="tr-TR" dirty="0" err="1"/>
              <a:t>Worse</a:t>
            </a:r>
            <a:endParaRPr lang="en-US" dirty="0"/>
          </a:p>
          <a:p>
            <a:r>
              <a:rPr lang="tr-TR" dirty="0"/>
              <a:t>(-3) 	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worse</a:t>
            </a:r>
            <a:endParaRPr lang="en-US" dirty="0"/>
          </a:p>
          <a:p>
            <a:r>
              <a:rPr lang="tr-TR" dirty="0"/>
              <a:t>(-4)	</a:t>
            </a:r>
            <a:r>
              <a:rPr lang="tr-TR" dirty="0" err="1"/>
              <a:t>Markedly</a:t>
            </a:r>
            <a:r>
              <a:rPr lang="tr-TR" dirty="0"/>
              <a:t> </a:t>
            </a:r>
            <a:r>
              <a:rPr lang="tr-TR" dirty="0" err="1"/>
              <a:t>worse</a:t>
            </a:r>
            <a:r>
              <a:rPr lang="tr-TR" dirty="0"/>
              <a:t> 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76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</a:t>
            </a:r>
            <a:r>
              <a:rPr lang="en-US" b="1" dirty="0" smtClean="0"/>
              <a:t>3</a:t>
            </a:r>
            <a:endParaRPr lang="en-US" dirty="0">
              <a:latin typeface="Calibri" charset="0"/>
            </a:endParaRPr>
          </a:p>
        </p:txBody>
      </p:sp>
      <p:pic>
        <p:nvPicPr>
          <p:cNvPr id="54274" name="Picture 4" descr="http://www.intechopen.com/source/html/46298/media/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5" y="1469882"/>
            <a:ext cx="77104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3510" y="3368860"/>
            <a:ext cx="1974642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Difficulty </a:t>
            </a:r>
          </a:p>
          <a:p>
            <a:pPr algn="ctr"/>
            <a:r>
              <a:rPr lang="en-US" sz="2000" b="1" dirty="0" smtClean="0"/>
              <a:t>in ADL’s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2841" y="3378200"/>
            <a:ext cx="1591659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Restricted participation to play activities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19373" y="1688878"/>
            <a:ext cx="2667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Cerebral palsy </a:t>
            </a:r>
          </a:p>
          <a:p>
            <a:pPr algn="ctr"/>
            <a:r>
              <a:rPr lang="en-US" b="1" dirty="0" smtClean="0"/>
              <a:t>GMFCS IV, MACS III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53071" y="3376112"/>
            <a:ext cx="2039271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Spasticity</a:t>
            </a:r>
            <a:endParaRPr lang="en-US" sz="2800" b="1" dirty="0"/>
          </a:p>
          <a:p>
            <a:pPr algn="ctr"/>
            <a:r>
              <a:rPr lang="en-US" sz="2800" b="1" dirty="0" smtClean="0"/>
              <a:t> in left UE 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83899" y="5412416"/>
            <a:ext cx="2016073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</a:t>
            </a:r>
            <a:r>
              <a:rPr lang="en-US" sz="1600" b="1" dirty="0" smtClean="0"/>
              <a:t>ale, </a:t>
            </a:r>
            <a:r>
              <a:rPr lang="en-US" sz="1600" b="1" dirty="0"/>
              <a:t>6</a:t>
            </a:r>
            <a:r>
              <a:rPr lang="en-US" sz="1600" b="1" dirty="0" smtClean="0"/>
              <a:t> years old </a:t>
            </a:r>
            <a:endParaRPr lang="en-US" sz="1600" b="1" dirty="0"/>
          </a:p>
          <a:p>
            <a:pPr algn="ctr"/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52421" y="5418996"/>
            <a:ext cx="2705741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Large family  living  together (F)</a:t>
            </a:r>
          </a:p>
          <a:p>
            <a:pPr algn="ctr"/>
            <a:r>
              <a:rPr lang="en-US" sz="1400" b="1" dirty="0"/>
              <a:t>Many caregivers within the family (F) </a:t>
            </a:r>
            <a:r>
              <a:rPr lang="en-US" sz="1200" b="1" dirty="0"/>
              <a:t> </a:t>
            </a:r>
          </a:p>
        </p:txBody>
      </p:sp>
      <p:pic>
        <p:nvPicPr>
          <p:cNvPr id="11" name="Content Placeholder 3" descr="Ekran Resmi 2018-06-07 3.17.15 P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2" t="50789" r="52961" b="32200"/>
          <a:stretch/>
        </p:blipFill>
        <p:spPr>
          <a:xfrm>
            <a:off x="6523722" y="651206"/>
            <a:ext cx="1926286" cy="19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Baseline </a:t>
            </a:r>
            <a:r>
              <a:rPr lang="en-US" b="1" dirty="0"/>
              <a:t>E</a:t>
            </a:r>
            <a:r>
              <a:rPr lang="tr-TR" b="1" dirty="0" smtClean="0"/>
              <a:t>valuations </a:t>
            </a:r>
            <a:r>
              <a:rPr lang="tr-TR" b="1" dirty="0"/>
              <a:t>for </a:t>
            </a:r>
            <a:r>
              <a:rPr lang="tr-TR" b="1" dirty="0" smtClean="0"/>
              <a:t>L 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588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 Dynamic positioning </a:t>
            </a:r>
          </a:p>
          <a:p>
            <a:pPr lvl="1"/>
            <a:r>
              <a:rPr lang="en-US" dirty="0"/>
              <a:t>Flexed elbow, pronated forearm, flexed wrist, TIP</a:t>
            </a:r>
          </a:p>
          <a:p>
            <a:pPr lvl="0"/>
            <a:r>
              <a:rPr lang="en-US" dirty="0"/>
              <a:t>Passive ROM</a:t>
            </a:r>
          </a:p>
          <a:p>
            <a:pPr lvl="1"/>
            <a:r>
              <a:rPr lang="en-US" dirty="0"/>
              <a:t>Full elbow extension, 255° of wrist extension </a:t>
            </a:r>
          </a:p>
          <a:p>
            <a:pPr lvl="0"/>
            <a:r>
              <a:rPr lang="en-US" dirty="0"/>
              <a:t>Active ROM</a:t>
            </a:r>
          </a:p>
          <a:p>
            <a:pPr lvl="1"/>
            <a:r>
              <a:rPr lang="en-US" dirty="0"/>
              <a:t>Active elbow extension to 110°, no voluntary wrist extension, voluntary finger extension </a:t>
            </a:r>
            <a:r>
              <a:rPr lang="en-US" dirty="0" smtClean="0"/>
              <a:t>only in </a:t>
            </a:r>
            <a:r>
              <a:rPr lang="en-US" dirty="0"/>
              <a:t>full palmar flexed position of the wrist joint</a:t>
            </a:r>
          </a:p>
          <a:p>
            <a:pPr lvl="0"/>
            <a:r>
              <a:rPr lang="en-US" dirty="0"/>
              <a:t>Spasticity Measurements </a:t>
            </a:r>
          </a:p>
          <a:p>
            <a:pPr lvl="1"/>
            <a:r>
              <a:rPr lang="en-US" dirty="0"/>
              <a:t>MAS 2 in elbow flexors, MAS 3 in wrist flexors</a:t>
            </a:r>
            <a:r>
              <a:rPr lang="tr-TR" dirty="0"/>
              <a:t>, MAS 1+ in </a:t>
            </a:r>
            <a:r>
              <a:rPr lang="tr-TR" dirty="0" err="1"/>
              <a:t>finger</a:t>
            </a:r>
            <a:r>
              <a:rPr lang="tr-TR" dirty="0"/>
              <a:t> </a:t>
            </a:r>
            <a:r>
              <a:rPr lang="tr-TR" dirty="0" err="1"/>
              <a:t>flexors</a:t>
            </a:r>
            <a:r>
              <a:rPr lang="tr-TR" dirty="0"/>
              <a:t> </a:t>
            </a:r>
            <a:endParaRPr lang="en-US" dirty="0"/>
          </a:p>
          <a:p>
            <a:pPr lvl="1"/>
            <a:r>
              <a:rPr lang="en-US" dirty="0"/>
              <a:t>Tardieu XV3=90°, Y=2 in elbow flexors, XV3=140°</a:t>
            </a:r>
            <a:r>
              <a:rPr lang="tr-TR" dirty="0"/>
              <a:t>,</a:t>
            </a:r>
            <a:r>
              <a:rPr lang="en-US" dirty="0"/>
              <a:t> Y=3 in wrist flexors </a:t>
            </a:r>
          </a:p>
          <a:p>
            <a:pPr lvl="0"/>
            <a:r>
              <a:rPr lang="en-US" dirty="0"/>
              <a:t>Function </a:t>
            </a:r>
          </a:p>
          <a:p>
            <a:pPr lvl="1"/>
            <a:r>
              <a:rPr lang="en-US" dirty="0"/>
              <a:t>No spontaneous use, poor passive assist, can hold very limited subjects when positioned in his hand </a:t>
            </a:r>
          </a:p>
          <a:p>
            <a:pPr lvl="0"/>
            <a:r>
              <a:rPr lang="en-US" dirty="0"/>
              <a:t>Poor tolerance to orthotics (15-30 minutes)</a:t>
            </a:r>
          </a:p>
          <a:p>
            <a:pPr lvl="0"/>
            <a:r>
              <a:rPr lang="en-US" dirty="0"/>
              <a:t>Poor tolerance to stretching exercises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Treatment 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Improve dynamic positioning and posture of the L </a:t>
            </a:r>
            <a:r>
              <a:rPr lang="en-US" dirty="0" smtClean="0"/>
              <a:t>UE (Baseline posture flexed elbow at 90-100° and flexed wrist at 90-110°) </a:t>
            </a:r>
            <a:endParaRPr lang="en-US" dirty="0"/>
          </a:p>
          <a:p>
            <a:pPr lvl="0"/>
            <a:r>
              <a:rPr lang="en-US" dirty="0"/>
              <a:t>Improve grasp and release to involve L UE more in ADL’s as an assisting hand </a:t>
            </a:r>
            <a:r>
              <a:rPr lang="en-US" dirty="0" smtClean="0"/>
              <a:t>(Baseline no </a:t>
            </a:r>
            <a:r>
              <a:rPr lang="en-US" dirty="0"/>
              <a:t>spontaneous use, poor passive </a:t>
            </a:r>
            <a:r>
              <a:rPr lang="en-US" dirty="0" smtClean="0"/>
              <a:t>assist)</a:t>
            </a:r>
            <a:endParaRPr lang="en-US" dirty="0"/>
          </a:p>
          <a:p>
            <a:pPr lvl="0"/>
            <a:r>
              <a:rPr lang="en-US" dirty="0"/>
              <a:t>Improve </a:t>
            </a:r>
            <a:r>
              <a:rPr lang="en-US" dirty="0" smtClean="0"/>
              <a:t>reaching (Baseline active </a:t>
            </a:r>
            <a:r>
              <a:rPr lang="en-US" dirty="0"/>
              <a:t>elbow extension to 110</a:t>
            </a:r>
            <a:r>
              <a:rPr lang="en-US" dirty="0" smtClean="0"/>
              <a:t>°)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Multilevel BoNT-A injection to brachialis, brachioradialis, flexor carpi radialis, flexor carpi ulnaris, pronator teres, pronator quadratus, flexor digitorum superficialis and flexor pollicis brevis/adductor pollicis/opponens pollicis muscles under deep sedation with e-stim guidance </a:t>
            </a:r>
          </a:p>
          <a:p>
            <a:pPr lvl="0"/>
            <a:r>
              <a:rPr lang="en-US" dirty="0"/>
              <a:t>3 weeks of OT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Baseline </a:t>
            </a:r>
            <a:r>
              <a:rPr lang="en-US" b="1" dirty="0"/>
              <a:t>E</a:t>
            </a:r>
            <a:r>
              <a:rPr lang="tr-TR" b="1" dirty="0" smtClean="0"/>
              <a:t>valuations </a:t>
            </a:r>
            <a:r>
              <a:rPr lang="tr-TR" b="1" dirty="0"/>
              <a:t>for R </a:t>
            </a:r>
            <a:r>
              <a:rPr lang="tr-TR" b="1" dirty="0" smtClean="0"/>
              <a:t>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588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sz="4000" dirty="0"/>
              <a:t>Subjective symptoms </a:t>
            </a:r>
          </a:p>
          <a:p>
            <a:pPr lvl="1"/>
            <a:r>
              <a:rPr lang="en-US" sz="3500" dirty="0"/>
              <a:t>Pain at night and during daily activities in R UE especially at shoulder and elbow joints </a:t>
            </a:r>
          </a:p>
          <a:p>
            <a:pPr lvl="1"/>
            <a:r>
              <a:rPr lang="en-US" sz="3500" dirty="0"/>
              <a:t>Difficulty in ADL’s due to pain and flexed elbow positioning (Problems with dressing, and hygiene)</a:t>
            </a:r>
          </a:p>
          <a:p>
            <a:pPr lvl="1"/>
            <a:r>
              <a:rPr lang="en-US" sz="3500" dirty="0"/>
              <a:t>No tolerance to orthotics</a:t>
            </a:r>
          </a:p>
          <a:p>
            <a:pPr lvl="1"/>
            <a:r>
              <a:rPr lang="en-US" sz="3500" dirty="0"/>
              <a:t>Poor tolerance to OT</a:t>
            </a:r>
          </a:p>
          <a:p>
            <a:pPr lvl="1"/>
            <a:r>
              <a:rPr lang="en-US" sz="3500" dirty="0"/>
              <a:t>Decreased participation to social life with her relatives/neighbors/friends (Always at home within the last month)</a:t>
            </a:r>
          </a:p>
          <a:p>
            <a:pPr lvl="0"/>
            <a:r>
              <a:rPr lang="en-US" sz="4000" dirty="0"/>
              <a:t>Dynamic positioning </a:t>
            </a:r>
          </a:p>
          <a:p>
            <a:pPr lvl="1"/>
            <a:r>
              <a:rPr lang="en-US" sz="3500" dirty="0"/>
              <a:t>Flexed elbow, pronated forearm, flexed wrist, TIP</a:t>
            </a:r>
          </a:p>
          <a:p>
            <a:pPr lvl="0"/>
            <a:r>
              <a:rPr lang="en-US" sz="4000" dirty="0"/>
              <a:t>Passive ROM</a:t>
            </a:r>
          </a:p>
          <a:p>
            <a:pPr lvl="1"/>
            <a:r>
              <a:rPr lang="en-US" sz="3500" dirty="0"/>
              <a:t>Reduced elbow extension (150°) and wrist extension (240°) </a:t>
            </a:r>
          </a:p>
          <a:p>
            <a:pPr lvl="0"/>
            <a:r>
              <a:rPr lang="en-US" sz="4000" dirty="0"/>
              <a:t>Active ROM</a:t>
            </a:r>
          </a:p>
          <a:p>
            <a:pPr lvl="1"/>
            <a:r>
              <a:rPr lang="en-US" sz="3500" dirty="0"/>
              <a:t>Active </a:t>
            </a:r>
            <a:r>
              <a:rPr lang="en-US" sz="3500" dirty="0" err="1"/>
              <a:t>ext</a:t>
            </a:r>
            <a:r>
              <a:rPr lang="tr-TR" sz="3500" dirty="0"/>
              <a:t>e</a:t>
            </a:r>
            <a:r>
              <a:rPr lang="en-US" sz="3500" dirty="0"/>
              <a:t>nsion of the elbow is limited to 70°, no voluntary wrist extension, voluntary finger extension when wrist in full palmar flexed, no active supination  </a:t>
            </a:r>
          </a:p>
          <a:p>
            <a:pPr lvl="0"/>
            <a:r>
              <a:rPr lang="en-US" sz="4000" dirty="0"/>
              <a:t>Spasticity Measurements </a:t>
            </a:r>
          </a:p>
          <a:p>
            <a:pPr lvl="1"/>
            <a:r>
              <a:rPr lang="en-US" sz="3500" dirty="0"/>
              <a:t>MAS 3 in elbow flexors, MAS 3 in wrist flexors</a:t>
            </a:r>
            <a:r>
              <a:rPr lang="tr-TR" sz="3500" dirty="0"/>
              <a:t>, MAS 1+ in </a:t>
            </a:r>
            <a:r>
              <a:rPr lang="tr-TR" sz="3500" dirty="0" err="1"/>
              <a:t>finger</a:t>
            </a:r>
            <a:r>
              <a:rPr lang="tr-TR" sz="3500" dirty="0"/>
              <a:t> </a:t>
            </a:r>
            <a:r>
              <a:rPr lang="tr-TR" sz="3500" dirty="0" err="1"/>
              <a:t>flexors</a:t>
            </a:r>
            <a:r>
              <a:rPr lang="en-US" sz="3500" dirty="0"/>
              <a:t> </a:t>
            </a:r>
          </a:p>
          <a:p>
            <a:pPr lvl="1"/>
            <a:r>
              <a:rPr lang="en-US" sz="3500" dirty="0"/>
              <a:t>Tardieu XV3=50°, Y=2 in elbow flexors, XV3=110°</a:t>
            </a:r>
            <a:r>
              <a:rPr lang="tr-TR" sz="3500" dirty="0"/>
              <a:t>,</a:t>
            </a:r>
            <a:r>
              <a:rPr lang="en-US" sz="3500" dirty="0"/>
              <a:t> Y=3 in wrist flexors </a:t>
            </a:r>
          </a:p>
          <a:p>
            <a:pPr lvl="0"/>
            <a:r>
              <a:rPr lang="en-US" sz="4000" dirty="0"/>
              <a:t>Function </a:t>
            </a:r>
          </a:p>
          <a:p>
            <a:pPr lvl="1"/>
            <a:r>
              <a:rPr lang="en-US" sz="3500" dirty="0"/>
              <a:t>Poor passive assist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861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Evaluation for PGA at week </a:t>
            </a:r>
            <a:r>
              <a:rPr lang="en-US" b="1" dirty="0" smtClean="0"/>
              <a:t>4</a:t>
            </a:r>
            <a:endParaRPr lang="en-US" dirty="0">
              <a:latin typeface="Calibri" charset="0"/>
            </a:endParaRPr>
          </a:p>
        </p:txBody>
      </p:sp>
      <p:pic>
        <p:nvPicPr>
          <p:cNvPr id="54274" name="Picture 4" descr="http://www.intechopen.com/source/html/46298/media/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5" y="1469882"/>
            <a:ext cx="77104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3510" y="3368860"/>
            <a:ext cx="1974642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Dressing of upper extremity is easier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2841" y="3378200"/>
            <a:ext cx="1591659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Restricted participation to play activities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19373" y="1688878"/>
            <a:ext cx="2667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Cerebral palsy </a:t>
            </a:r>
          </a:p>
          <a:p>
            <a:pPr algn="ctr"/>
            <a:r>
              <a:rPr lang="en-US" b="1" dirty="0" smtClean="0"/>
              <a:t>GMFCS IV, MACS III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8940" y="3352586"/>
            <a:ext cx="2292245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Improvement in spasticity, PROM, and active extension of  the wrist. </a:t>
            </a:r>
            <a:r>
              <a:rPr lang="en-US" sz="1400" b="1" dirty="0"/>
              <a:t>W</a:t>
            </a:r>
            <a:r>
              <a:rPr lang="en-US" sz="1400" b="1" dirty="0" smtClean="0"/>
              <a:t>eakened flexor muscles!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83899" y="5412416"/>
            <a:ext cx="2016073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</a:t>
            </a:r>
            <a:r>
              <a:rPr lang="en-US" sz="1600" b="1" dirty="0" smtClean="0"/>
              <a:t>ale, </a:t>
            </a:r>
            <a:r>
              <a:rPr lang="en-US" sz="1600" b="1" dirty="0"/>
              <a:t>6</a:t>
            </a:r>
            <a:r>
              <a:rPr lang="en-US" sz="1600" b="1" dirty="0" smtClean="0"/>
              <a:t> years old </a:t>
            </a:r>
            <a:endParaRPr lang="en-US" sz="1600" b="1" dirty="0"/>
          </a:p>
          <a:p>
            <a:pPr algn="ctr"/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3071" y="5418996"/>
            <a:ext cx="3005091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Large family  living </a:t>
            </a:r>
            <a:r>
              <a:rPr lang="en-US" sz="1400" b="1" dirty="0"/>
              <a:t> </a:t>
            </a:r>
            <a:r>
              <a:rPr lang="en-US" sz="1400" b="1" dirty="0" smtClean="0"/>
              <a:t>together very supportive (F)</a:t>
            </a:r>
          </a:p>
          <a:p>
            <a:pPr algn="ctr"/>
            <a:r>
              <a:rPr lang="en-US" sz="1400" b="1" dirty="0" smtClean="0"/>
              <a:t>Many caregivers within the family (F) </a:t>
            </a:r>
            <a:r>
              <a:rPr lang="en-US" sz="1200" b="1" dirty="0" smtClean="0"/>
              <a:t> </a:t>
            </a:r>
          </a:p>
        </p:txBody>
      </p:sp>
      <p:pic>
        <p:nvPicPr>
          <p:cNvPr id="10" name="Content Placeholder 3" descr="Ekran Resmi 2018-06-07 3.06.02 P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0737" r="27751" b="29107"/>
          <a:stretch/>
        </p:blipFill>
        <p:spPr>
          <a:xfrm>
            <a:off x="6270866" y="1139609"/>
            <a:ext cx="2195423" cy="14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Evaluation for PGA at week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9286"/>
            <a:ext cx="8229600" cy="5279571"/>
          </a:xfrm>
        </p:spPr>
        <p:txBody>
          <a:bodyPr>
            <a:noAutofit/>
          </a:bodyPr>
          <a:lstStyle/>
          <a:p>
            <a:pPr lvl="0"/>
            <a:r>
              <a:rPr lang="en-US" sz="1600" dirty="0"/>
              <a:t>History from parents/caregivers</a:t>
            </a:r>
          </a:p>
          <a:p>
            <a:pPr lvl="1"/>
            <a:r>
              <a:rPr lang="en-US" sz="1400" dirty="0"/>
              <a:t>Happy with the posture, have concerns about weakness</a:t>
            </a:r>
          </a:p>
          <a:p>
            <a:pPr lvl="0"/>
            <a:r>
              <a:rPr lang="en-US" sz="1600" dirty="0"/>
              <a:t>Physical examination </a:t>
            </a:r>
          </a:p>
          <a:p>
            <a:pPr lvl="1"/>
            <a:r>
              <a:rPr lang="en-US" sz="1400" dirty="0"/>
              <a:t>Passive ROM full wrist extension</a:t>
            </a:r>
          </a:p>
          <a:p>
            <a:pPr lvl="1"/>
            <a:r>
              <a:rPr lang="en-US" sz="1400" dirty="0"/>
              <a:t>Active ROM full elbow extension, active wrist extension to 200°</a:t>
            </a:r>
          </a:p>
          <a:p>
            <a:pPr lvl="1"/>
            <a:r>
              <a:rPr lang="en-US" sz="1400" dirty="0"/>
              <a:t>MAS 0 in elbow flexors, MAS 1 in wrist flexors</a:t>
            </a:r>
            <a:r>
              <a:rPr lang="tr-TR" sz="1400" dirty="0"/>
              <a:t>, MAS 0 in </a:t>
            </a:r>
            <a:r>
              <a:rPr lang="tr-TR" sz="1400" dirty="0" err="1"/>
              <a:t>finger</a:t>
            </a:r>
            <a:r>
              <a:rPr lang="tr-TR" sz="1400" dirty="0"/>
              <a:t> </a:t>
            </a:r>
            <a:r>
              <a:rPr lang="tr-TR" sz="1400" dirty="0" err="1"/>
              <a:t>flexors</a:t>
            </a:r>
            <a:r>
              <a:rPr lang="tr-TR" sz="1400" dirty="0"/>
              <a:t>  </a:t>
            </a:r>
            <a:endParaRPr lang="en-US" sz="1400" dirty="0"/>
          </a:p>
          <a:p>
            <a:pPr lvl="1"/>
            <a:r>
              <a:rPr lang="en-US" sz="1400" dirty="0"/>
              <a:t>Tardieu XV3=165°, Y=2 in elbow flexors, XV3=255° Y=2 in wrist flexors </a:t>
            </a:r>
          </a:p>
          <a:p>
            <a:pPr lvl="0"/>
            <a:r>
              <a:rPr lang="en-US" sz="1600" dirty="0"/>
              <a:t>Function</a:t>
            </a:r>
          </a:p>
          <a:p>
            <a:pPr lvl="1"/>
            <a:r>
              <a:rPr lang="en-US" sz="1400" dirty="0"/>
              <a:t>Improvement in reaching </a:t>
            </a:r>
          </a:p>
          <a:p>
            <a:pPr lvl="1"/>
            <a:r>
              <a:rPr lang="en-US" sz="1400" dirty="0"/>
              <a:t>Improvement in active extension of the wrist </a:t>
            </a:r>
          </a:p>
          <a:p>
            <a:pPr lvl="1"/>
            <a:r>
              <a:rPr lang="en-US" sz="1400" dirty="0"/>
              <a:t>Worsening in grasp related tasks, can not hold any object even positioned in his hand  </a:t>
            </a:r>
          </a:p>
          <a:p>
            <a:pPr lvl="0"/>
            <a:r>
              <a:rPr lang="en-US" sz="1600" dirty="0"/>
              <a:t>Treatment objectives</a:t>
            </a:r>
          </a:p>
          <a:p>
            <a:pPr lvl="1"/>
            <a:r>
              <a:rPr lang="en-US" sz="1400" dirty="0"/>
              <a:t>Improvement in dynamic positioning and posture (GAS +1)</a:t>
            </a:r>
          </a:p>
          <a:p>
            <a:pPr lvl="1"/>
            <a:r>
              <a:rPr lang="en-US" sz="1400" dirty="0"/>
              <a:t>Better reaching (GAS +1) </a:t>
            </a:r>
          </a:p>
          <a:p>
            <a:pPr lvl="1"/>
            <a:r>
              <a:rPr lang="en-US" sz="1400" dirty="0"/>
              <a:t>Worsened grasping, no spontaneous use, no passive assist (GAS -2)</a:t>
            </a:r>
          </a:p>
          <a:p>
            <a:pPr lvl="0"/>
            <a:r>
              <a:rPr lang="en-US" sz="1600" dirty="0"/>
              <a:t>Splint/orthoses in the study limb</a:t>
            </a:r>
          </a:p>
          <a:p>
            <a:pPr lvl="1"/>
            <a:r>
              <a:rPr lang="en-US" sz="1400" dirty="0"/>
              <a:t>Increased tolerance to resting splints (4-6 hours)</a:t>
            </a:r>
          </a:p>
          <a:p>
            <a:pPr lvl="0"/>
            <a:r>
              <a:rPr lang="en-US" sz="1600" dirty="0"/>
              <a:t>OT</a:t>
            </a:r>
          </a:p>
          <a:p>
            <a:pPr lvl="1"/>
            <a:r>
              <a:rPr lang="en-US" sz="1400" dirty="0"/>
              <a:t>Increased tolerance to stretching exercises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008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PGA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Rate the overall response to treatment with respect to pretreatment status of the patient </a:t>
            </a:r>
            <a:endParaRPr lang="en-US" dirty="0"/>
          </a:p>
          <a:p>
            <a:r>
              <a:rPr lang="tr-TR" dirty="0"/>
              <a:t>(+4)	</a:t>
            </a:r>
            <a:r>
              <a:rPr lang="tr-TR" dirty="0" err="1"/>
              <a:t>Markedly</a:t>
            </a:r>
            <a:r>
              <a:rPr lang="tr-TR" dirty="0"/>
              <a:t> </a:t>
            </a:r>
            <a:r>
              <a:rPr lang="tr-TR" dirty="0" err="1"/>
              <a:t>improved</a:t>
            </a:r>
            <a:endParaRPr lang="en-US" dirty="0"/>
          </a:p>
          <a:p>
            <a:r>
              <a:rPr lang="tr-TR" dirty="0"/>
              <a:t>(+3)	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improved</a:t>
            </a:r>
            <a:r>
              <a:rPr lang="tr-TR" dirty="0"/>
              <a:t> </a:t>
            </a:r>
            <a:endParaRPr lang="en-US" dirty="0"/>
          </a:p>
          <a:p>
            <a:r>
              <a:rPr lang="tr-TR" dirty="0"/>
              <a:t>(+2)	</a:t>
            </a:r>
            <a:r>
              <a:rPr lang="tr-TR" dirty="0" err="1"/>
              <a:t>Improved</a:t>
            </a:r>
            <a:endParaRPr lang="en-US" dirty="0"/>
          </a:p>
          <a:p>
            <a:r>
              <a:rPr lang="tr-TR" b="1" dirty="0">
                <a:solidFill>
                  <a:srgbClr val="FF0000"/>
                </a:solidFill>
              </a:rPr>
              <a:t>(+1) </a:t>
            </a:r>
            <a:r>
              <a:rPr lang="tr-TR" b="1" dirty="0" err="1" smtClean="0">
                <a:solidFill>
                  <a:srgbClr val="FF0000"/>
                </a:solidFill>
              </a:rPr>
              <a:t>Slightly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improved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tr-TR" dirty="0"/>
              <a:t>(0</a:t>
            </a:r>
            <a:r>
              <a:rPr lang="tr-TR" dirty="0" smtClean="0"/>
              <a:t>) No </a:t>
            </a:r>
            <a:r>
              <a:rPr lang="tr-TR" dirty="0" err="1"/>
              <a:t>change</a:t>
            </a:r>
            <a:endParaRPr lang="en-US" dirty="0"/>
          </a:p>
          <a:p>
            <a:r>
              <a:rPr lang="tr-TR" dirty="0"/>
              <a:t>(-1)	</a:t>
            </a:r>
            <a:r>
              <a:rPr lang="tr-TR" dirty="0" err="1"/>
              <a:t>Slightly</a:t>
            </a:r>
            <a:r>
              <a:rPr lang="tr-TR" dirty="0"/>
              <a:t> </a:t>
            </a:r>
            <a:r>
              <a:rPr lang="tr-TR" dirty="0" err="1"/>
              <a:t>worse</a:t>
            </a:r>
            <a:r>
              <a:rPr lang="tr-TR" dirty="0"/>
              <a:t> </a:t>
            </a:r>
            <a:endParaRPr lang="en-US" dirty="0"/>
          </a:p>
          <a:p>
            <a:r>
              <a:rPr lang="tr-TR" dirty="0"/>
              <a:t>(-2)	</a:t>
            </a:r>
            <a:r>
              <a:rPr lang="tr-TR" dirty="0" err="1"/>
              <a:t>Worse</a:t>
            </a:r>
            <a:endParaRPr lang="en-US" dirty="0"/>
          </a:p>
          <a:p>
            <a:r>
              <a:rPr lang="tr-TR" dirty="0"/>
              <a:t>(-3) 	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worse</a:t>
            </a:r>
            <a:endParaRPr lang="en-US" dirty="0"/>
          </a:p>
          <a:p>
            <a:r>
              <a:rPr lang="tr-TR" dirty="0"/>
              <a:t>(-4)	</a:t>
            </a:r>
            <a:r>
              <a:rPr lang="tr-TR" dirty="0" err="1"/>
              <a:t>Markedly</a:t>
            </a:r>
            <a:r>
              <a:rPr lang="tr-TR" dirty="0"/>
              <a:t> </a:t>
            </a:r>
            <a:r>
              <a:rPr lang="tr-TR" dirty="0" err="1"/>
              <a:t>worse</a:t>
            </a:r>
            <a:r>
              <a:rPr lang="tr-TR" dirty="0"/>
              <a:t> 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69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Treatment 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 </a:t>
            </a:r>
            <a:r>
              <a:rPr lang="en-US" dirty="0"/>
              <a:t>pain (Baseline VAS 8/10 for overall </a:t>
            </a:r>
            <a:r>
              <a:rPr lang="en-US" dirty="0" smtClean="0"/>
              <a:t>pain) </a:t>
            </a:r>
          </a:p>
          <a:p>
            <a:r>
              <a:rPr lang="en-US" dirty="0" smtClean="0"/>
              <a:t>Improve </a:t>
            </a:r>
            <a:r>
              <a:rPr lang="en-US" dirty="0"/>
              <a:t>reaching to involve R UE more in ADL’s (Baseline can not reach sink with R UE to wash her hands: active elbow extension 70</a:t>
            </a:r>
            <a:r>
              <a:rPr lang="en-US" dirty="0" smtClean="0"/>
              <a:t>°) </a:t>
            </a:r>
          </a:p>
          <a:p>
            <a:r>
              <a:rPr lang="en-US" dirty="0"/>
              <a:t>Improve tolerance to orthotics (Baseline can not </a:t>
            </a:r>
            <a:r>
              <a:rPr lang="en-US" dirty="0" smtClean="0"/>
              <a:t>wear)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Multilevel </a:t>
            </a:r>
            <a:r>
              <a:rPr lang="en-US" dirty="0"/>
              <a:t>BoNT-A injection to pectoralis major, brachialis, brachioradialis, flexor carpi ulnaris, flexor carpi radialis, pronator teres, pronator quadratus, flexor digitorum superficialis, flexor digitorum profundus, flexor pollicis longus and brevis muscles under ultrasound </a:t>
            </a:r>
            <a:r>
              <a:rPr lang="en-US" dirty="0" smtClean="0"/>
              <a:t>and e-stim guidance  </a:t>
            </a:r>
            <a:endParaRPr lang="en-US" dirty="0"/>
          </a:p>
          <a:p>
            <a:pPr lvl="0"/>
            <a:r>
              <a:rPr lang="en-US" dirty="0"/>
              <a:t>3 weeks of OT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Evaluation for PGA at week </a:t>
            </a:r>
            <a:r>
              <a:rPr lang="en-US" b="1" dirty="0" smtClean="0"/>
              <a:t>4</a:t>
            </a:r>
            <a:endParaRPr lang="en-US" dirty="0">
              <a:latin typeface="Calibri" charset="0"/>
            </a:endParaRPr>
          </a:p>
        </p:txBody>
      </p:sp>
      <p:pic>
        <p:nvPicPr>
          <p:cNvPr id="54274" name="Picture 4" descr="http://www.intechopen.com/source/html/46298/media/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5" y="1469882"/>
            <a:ext cx="77104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9796" y="3387003"/>
            <a:ext cx="197464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Improvement in  </a:t>
            </a:r>
          </a:p>
          <a:p>
            <a:pPr algn="ctr"/>
            <a:r>
              <a:rPr lang="en-US" b="1" dirty="0"/>
              <a:t>s</a:t>
            </a:r>
            <a:r>
              <a:rPr lang="en-US" b="1" dirty="0" smtClean="0"/>
              <a:t>elf care and ADL’s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2841" y="3378200"/>
            <a:ext cx="1591659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Improved  participation to social life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65715" y="1689133"/>
            <a:ext cx="2667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Cerebral palsy </a:t>
            </a:r>
          </a:p>
          <a:p>
            <a:pPr algn="ctr"/>
            <a:r>
              <a:rPr lang="en-US" b="1" dirty="0" smtClean="0"/>
              <a:t>GMFCS IV, MACS IV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0144" y="3283855"/>
            <a:ext cx="2195286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Improvement in spasticity, pain, reaching, grasp,   passive ROM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83899" y="5379856"/>
            <a:ext cx="2016073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Female, 14 years old</a:t>
            </a:r>
          </a:p>
          <a:p>
            <a:pPr algn="ctr"/>
            <a:r>
              <a:rPr lang="en-US" sz="1600" b="1" dirty="0" smtClean="0"/>
              <a:t>(improvement in behavioral </a:t>
            </a:r>
            <a:r>
              <a:rPr lang="en-US" sz="1600" b="1" dirty="0"/>
              <a:t>problems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52421" y="5418996"/>
            <a:ext cx="270574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Buildings, roads, public transport, education system (B), immediate family and attitudes (F/B) </a:t>
            </a:r>
          </a:p>
        </p:txBody>
      </p:sp>
      <p:pic>
        <p:nvPicPr>
          <p:cNvPr id="10" name="Content Placeholder 3" descr="Ekran Resmi 2018-06-07 7.50.51 P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8" t="37792" r="26308" b="49948"/>
          <a:stretch/>
        </p:blipFill>
        <p:spPr>
          <a:xfrm>
            <a:off x="6457764" y="1144859"/>
            <a:ext cx="1841160" cy="17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Evaluation for PGA at week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9286"/>
            <a:ext cx="8229600" cy="5279571"/>
          </a:xfrm>
        </p:spPr>
        <p:txBody>
          <a:bodyPr>
            <a:noAutofit/>
          </a:bodyPr>
          <a:lstStyle/>
          <a:p>
            <a:r>
              <a:rPr lang="en-US" sz="1600" dirty="0" smtClean="0"/>
              <a:t>History </a:t>
            </a:r>
            <a:r>
              <a:rPr lang="en-US" sz="1600" dirty="0"/>
              <a:t>from parents/caregivers</a:t>
            </a:r>
          </a:p>
          <a:p>
            <a:pPr lvl="1"/>
            <a:r>
              <a:rPr lang="en-US" sz="1400" dirty="0"/>
              <a:t>Improvement in pain (No pain at night and decreased pain during daily activities)</a:t>
            </a:r>
          </a:p>
          <a:p>
            <a:pPr lvl="1"/>
            <a:r>
              <a:rPr lang="en-US" sz="1400" dirty="0"/>
              <a:t>Caregiving easier for dressing and hygiene</a:t>
            </a:r>
          </a:p>
          <a:p>
            <a:pPr lvl="1"/>
            <a:r>
              <a:rPr lang="en-US" sz="1400" dirty="0"/>
              <a:t>Attending her OT sessions </a:t>
            </a:r>
          </a:p>
          <a:p>
            <a:pPr lvl="1"/>
            <a:r>
              <a:rPr lang="en-US" sz="1400" dirty="0"/>
              <a:t>In a better </a:t>
            </a:r>
            <a:r>
              <a:rPr lang="en-US" sz="1400" dirty="0" smtClean="0"/>
              <a:t>mood, behaves better at home and </a:t>
            </a:r>
            <a:r>
              <a:rPr lang="en-US" sz="1400" dirty="0"/>
              <a:t>improved participation to social life with her relatives/neighbors/friends (attending 2-3 social events/</a:t>
            </a:r>
            <a:r>
              <a:rPr lang="en-US" sz="1400" dirty="0" smtClean="0"/>
              <a:t>week)</a:t>
            </a:r>
            <a:endParaRPr lang="en-US" sz="1400" dirty="0"/>
          </a:p>
          <a:p>
            <a:pPr lvl="0"/>
            <a:r>
              <a:rPr lang="en-US" sz="1600" dirty="0"/>
              <a:t>Physical examination </a:t>
            </a:r>
          </a:p>
          <a:p>
            <a:pPr lvl="1"/>
            <a:r>
              <a:rPr lang="en-US" sz="1400" dirty="0"/>
              <a:t>Passive ROM improvement (175° elbow extension, 260° wrist extension) </a:t>
            </a:r>
          </a:p>
          <a:p>
            <a:pPr lvl="1"/>
            <a:r>
              <a:rPr lang="en-US" sz="1400" dirty="0"/>
              <a:t>Active ROM improvement up to 140° for elbow extension</a:t>
            </a:r>
          </a:p>
          <a:p>
            <a:pPr lvl="0"/>
            <a:r>
              <a:rPr lang="en-US" sz="1600" dirty="0"/>
              <a:t>Spasticity Measurements </a:t>
            </a:r>
          </a:p>
          <a:p>
            <a:pPr lvl="1"/>
            <a:r>
              <a:rPr lang="en-US" sz="1400" dirty="0"/>
              <a:t>MAS +1 in elbow flexors, MAS +1 in wrist flexors</a:t>
            </a:r>
            <a:r>
              <a:rPr lang="tr-TR" sz="1400" dirty="0"/>
              <a:t>, MAS 1 in </a:t>
            </a:r>
            <a:r>
              <a:rPr lang="tr-TR" sz="1400" dirty="0" err="1"/>
              <a:t>finger</a:t>
            </a:r>
            <a:r>
              <a:rPr lang="tr-TR" sz="1400" dirty="0"/>
              <a:t> </a:t>
            </a:r>
            <a:r>
              <a:rPr lang="tr-TR" sz="1400" dirty="0" err="1"/>
              <a:t>flexors</a:t>
            </a:r>
            <a:r>
              <a:rPr lang="en-US" sz="1400" dirty="0"/>
              <a:t> </a:t>
            </a:r>
          </a:p>
          <a:p>
            <a:pPr lvl="1"/>
            <a:r>
              <a:rPr lang="en-US" sz="1400" dirty="0"/>
              <a:t>Tardieu XV3=110°, Y=2 in elbow flexors, XV3=190°</a:t>
            </a:r>
            <a:r>
              <a:rPr lang="tr-TR" sz="1400" dirty="0"/>
              <a:t>,</a:t>
            </a:r>
            <a:r>
              <a:rPr lang="en-US" sz="1400" dirty="0"/>
              <a:t> Y</a:t>
            </a:r>
            <a:r>
              <a:rPr lang="en-US" sz="1400" dirty="0" smtClean="0"/>
              <a:t>=2 </a:t>
            </a:r>
            <a:r>
              <a:rPr lang="en-US" sz="1400" dirty="0"/>
              <a:t>in wrist flexors </a:t>
            </a:r>
          </a:p>
          <a:p>
            <a:pPr lvl="0"/>
            <a:r>
              <a:rPr lang="en-US" sz="1600" dirty="0"/>
              <a:t>Function</a:t>
            </a:r>
          </a:p>
          <a:p>
            <a:pPr lvl="1"/>
            <a:r>
              <a:rPr lang="en-US" sz="1400" dirty="0"/>
              <a:t>Improvement in reaching </a:t>
            </a:r>
          </a:p>
          <a:p>
            <a:pPr lvl="1"/>
            <a:r>
              <a:rPr lang="en-US" sz="1400" dirty="0"/>
              <a:t>Improvement in grasp  </a:t>
            </a:r>
          </a:p>
          <a:p>
            <a:pPr lvl="0"/>
            <a:r>
              <a:rPr lang="en-US" sz="1600" dirty="0"/>
              <a:t>Treatment goals</a:t>
            </a:r>
          </a:p>
          <a:p>
            <a:pPr lvl="1"/>
            <a:r>
              <a:rPr lang="en-US" sz="1400" dirty="0"/>
              <a:t>Decreased pain </a:t>
            </a:r>
            <a:r>
              <a:rPr lang="en-US" sz="1400" dirty="0" smtClean="0"/>
              <a:t>(VAS </a:t>
            </a:r>
            <a:r>
              <a:rPr lang="en-US" sz="1400" dirty="0"/>
              <a:t>3/10 for overall pain)</a:t>
            </a:r>
          </a:p>
          <a:p>
            <a:pPr lvl="1"/>
            <a:r>
              <a:rPr lang="en-US" sz="1400" dirty="0"/>
              <a:t>Improvement in reaching to involve R UE more in ADL’s (GAS 0)</a:t>
            </a:r>
          </a:p>
          <a:p>
            <a:pPr lvl="1"/>
            <a:r>
              <a:rPr lang="en-US" sz="1400" dirty="0"/>
              <a:t>Improve tolerance to orthoses (GAS +1)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13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PGA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Rate the overall response to treatment with respect to pretreatment status of the patient </a:t>
            </a:r>
            <a:endParaRPr lang="en-US" dirty="0"/>
          </a:p>
          <a:p>
            <a:r>
              <a:rPr lang="tr-TR" dirty="0"/>
              <a:t>(+4)	</a:t>
            </a:r>
            <a:r>
              <a:rPr lang="tr-TR" dirty="0" err="1"/>
              <a:t>Markedly</a:t>
            </a:r>
            <a:r>
              <a:rPr lang="tr-TR" dirty="0"/>
              <a:t> </a:t>
            </a:r>
            <a:r>
              <a:rPr lang="tr-TR" dirty="0" err="1"/>
              <a:t>improved</a:t>
            </a:r>
            <a:endParaRPr lang="en-US" dirty="0"/>
          </a:p>
          <a:p>
            <a:r>
              <a:rPr lang="tr-TR" dirty="0"/>
              <a:t>(+3)	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improved</a:t>
            </a:r>
            <a:r>
              <a:rPr lang="tr-TR" dirty="0"/>
              <a:t> </a:t>
            </a:r>
            <a:endParaRPr lang="en-US" dirty="0"/>
          </a:p>
          <a:p>
            <a:r>
              <a:rPr lang="tr-TR" b="1" dirty="0">
                <a:solidFill>
                  <a:srgbClr val="FF0000"/>
                </a:solidFill>
              </a:rPr>
              <a:t>(+2)	</a:t>
            </a:r>
            <a:r>
              <a:rPr lang="tr-TR" b="1" dirty="0" err="1">
                <a:solidFill>
                  <a:srgbClr val="FF0000"/>
                </a:solidFill>
              </a:rPr>
              <a:t>Improved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tr-TR" dirty="0"/>
              <a:t>(+1) </a:t>
            </a:r>
            <a:r>
              <a:rPr lang="tr-TR" dirty="0" err="1" smtClean="0"/>
              <a:t>Slightly</a:t>
            </a:r>
            <a:r>
              <a:rPr lang="tr-TR" dirty="0" smtClean="0"/>
              <a:t> </a:t>
            </a:r>
            <a:r>
              <a:rPr lang="tr-TR" dirty="0" err="1"/>
              <a:t>improved</a:t>
            </a:r>
            <a:endParaRPr lang="en-US" dirty="0"/>
          </a:p>
          <a:p>
            <a:r>
              <a:rPr lang="tr-TR" dirty="0"/>
              <a:t>(0</a:t>
            </a:r>
            <a:r>
              <a:rPr lang="tr-TR" dirty="0" smtClean="0"/>
              <a:t>) No </a:t>
            </a:r>
            <a:r>
              <a:rPr lang="tr-TR" dirty="0" err="1"/>
              <a:t>change</a:t>
            </a:r>
            <a:endParaRPr lang="en-US" dirty="0"/>
          </a:p>
          <a:p>
            <a:r>
              <a:rPr lang="tr-TR" dirty="0"/>
              <a:t>(-1)	</a:t>
            </a:r>
            <a:r>
              <a:rPr lang="tr-TR" dirty="0" err="1"/>
              <a:t>Slightly</a:t>
            </a:r>
            <a:r>
              <a:rPr lang="tr-TR" dirty="0"/>
              <a:t> </a:t>
            </a:r>
            <a:r>
              <a:rPr lang="tr-TR" dirty="0" err="1"/>
              <a:t>worse</a:t>
            </a:r>
            <a:r>
              <a:rPr lang="tr-TR" dirty="0"/>
              <a:t> </a:t>
            </a:r>
            <a:endParaRPr lang="en-US" dirty="0"/>
          </a:p>
          <a:p>
            <a:r>
              <a:rPr lang="tr-TR" dirty="0"/>
              <a:t>(-2)	</a:t>
            </a:r>
            <a:r>
              <a:rPr lang="tr-TR" dirty="0" err="1"/>
              <a:t>Worse</a:t>
            </a:r>
            <a:endParaRPr lang="en-US" dirty="0"/>
          </a:p>
          <a:p>
            <a:r>
              <a:rPr lang="tr-TR" dirty="0"/>
              <a:t>(-3) 	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worse</a:t>
            </a:r>
            <a:endParaRPr lang="en-US" dirty="0"/>
          </a:p>
          <a:p>
            <a:r>
              <a:rPr lang="tr-TR" dirty="0"/>
              <a:t>(-4)	</a:t>
            </a:r>
            <a:r>
              <a:rPr lang="tr-TR" dirty="0" err="1"/>
              <a:t>Markedly</a:t>
            </a:r>
            <a:r>
              <a:rPr lang="tr-TR" dirty="0"/>
              <a:t> </a:t>
            </a:r>
            <a:r>
              <a:rPr lang="tr-TR" dirty="0" err="1"/>
              <a:t>worse</a:t>
            </a:r>
            <a:r>
              <a:rPr lang="tr-TR" dirty="0"/>
              <a:t> 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11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</a:t>
            </a:r>
            <a:r>
              <a:rPr lang="en-US" b="1" dirty="0" smtClean="0"/>
              <a:t>2</a:t>
            </a:r>
            <a:endParaRPr lang="en-US" dirty="0">
              <a:latin typeface="Calibri" charset="0"/>
            </a:endParaRPr>
          </a:p>
        </p:txBody>
      </p:sp>
      <p:pic>
        <p:nvPicPr>
          <p:cNvPr id="54274" name="Picture 4" descr="http://www.intechopen.com/source/html/46298/media/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5" y="1469882"/>
            <a:ext cx="77104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7742" y="3389016"/>
            <a:ext cx="243863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 </a:t>
            </a:r>
            <a:r>
              <a:rPr lang="tr-TR" sz="1600" dirty="0" err="1" smtClean="0"/>
              <a:t>Exploring</a:t>
            </a:r>
            <a:r>
              <a:rPr lang="tr-TR" sz="1600" dirty="0" smtClean="0"/>
              <a:t> </a:t>
            </a:r>
            <a:r>
              <a:rPr lang="tr-TR" sz="1600" dirty="0"/>
              <a:t>his </a:t>
            </a:r>
            <a:r>
              <a:rPr lang="tr-TR" sz="1600" dirty="0" err="1"/>
              <a:t>environment</a:t>
            </a:r>
            <a:r>
              <a:rPr lang="tr-TR" sz="1600" dirty="0"/>
              <a:t> </a:t>
            </a:r>
            <a:endParaRPr lang="tr-TR" sz="1600" dirty="0" smtClean="0"/>
          </a:p>
          <a:p>
            <a:pPr algn="ctr"/>
            <a:r>
              <a:rPr lang="tr-TR" sz="1600" dirty="0" err="1" smtClean="0"/>
              <a:t>by</a:t>
            </a:r>
            <a:r>
              <a:rPr lang="tr-TR" sz="1600" dirty="0" smtClean="0"/>
              <a:t> </a:t>
            </a:r>
            <a:r>
              <a:rPr lang="tr-TR" sz="1600" dirty="0" err="1"/>
              <a:t>crawling</a:t>
            </a:r>
            <a:r>
              <a:rPr lang="en-US" sz="1600" dirty="0"/>
              <a:t> </a:t>
            </a:r>
            <a:endParaRPr lang="en-US" sz="1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329493" y="3378200"/>
            <a:ext cx="1735008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Restricted participation to play activities 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19373" y="1688878"/>
            <a:ext cx="2667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Cerebral palsy </a:t>
            </a:r>
          </a:p>
          <a:p>
            <a:pPr algn="ctr"/>
            <a:r>
              <a:rPr lang="en-US" b="1" dirty="0" smtClean="0"/>
              <a:t>GMFCS IV, MACS I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53071" y="3385146"/>
            <a:ext cx="2039271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Spasticity</a:t>
            </a:r>
            <a:r>
              <a:rPr lang="en-US" b="1" dirty="0"/>
              <a:t> </a:t>
            </a:r>
            <a:r>
              <a:rPr lang="en-US" b="1" dirty="0" smtClean="0"/>
              <a:t>and lower extremity contractures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83899" y="5412416"/>
            <a:ext cx="2016073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</a:t>
            </a:r>
            <a:r>
              <a:rPr lang="en-US" sz="1600" b="1" dirty="0" smtClean="0"/>
              <a:t>ale,</a:t>
            </a:r>
          </a:p>
          <a:p>
            <a:pPr algn="ctr"/>
            <a:r>
              <a:rPr lang="en-US" sz="1600" b="1" dirty="0" smtClean="0"/>
              <a:t>4 years old 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52422" y="5418996"/>
            <a:ext cx="229532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</a:t>
            </a:r>
            <a:r>
              <a:rPr lang="en-US" sz="2000" b="1" dirty="0" smtClean="0"/>
              <a:t>arents very protective</a:t>
            </a:r>
          </a:p>
        </p:txBody>
      </p:sp>
      <p:pic>
        <p:nvPicPr>
          <p:cNvPr id="10" name="Content Placeholder 3" descr="Ekran Resmi 2018-06-07 9.23.33 P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3" t="26663" r="17934" b="47085"/>
          <a:stretch/>
        </p:blipFill>
        <p:spPr>
          <a:xfrm>
            <a:off x="7049814" y="619273"/>
            <a:ext cx="1247909" cy="17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Baseline </a:t>
            </a:r>
            <a:r>
              <a:rPr lang="en-US" b="1" dirty="0"/>
              <a:t>E</a:t>
            </a:r>
            <a:r>
              <a:rPr lang="tr-TR" b="1" dirty="0" smtClean="0"/>
              <a:t>valuations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588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Subjective </a:t>
            </a:r>
            <a:r>
              <a:rPr lang="en-US" sz="2000" dirty="0"/>
              <a:t>symptoms 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Can </a:t>
            </a:r>
            <a:r>
              <a:rPr lang="en-US" sz="2000" dirty="0"/>
              <a:t>only wear very soft shoes for limited </a:t>
            </a:r>
            <a:r>
              <a:rPr lang="en-US" sz="2000" dirty="0" smtClean="0"/>
              <a:t>periods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 </a:t>
            </a:r>
            <a:r>
              <a:rPr lang="en-US" sz="2000" dirty="0"/>
              <a:t>tolerance to orthotics </a:t>
            </a:r>
            <a:endParaRPr lang="en-US" sz="2000" dirty="0" smtClean="0"/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tolerance to stretching exercises </a:t>
            </a:r>
          </a:p>
          <a:p>
            <a:pPr lvl="0"/>
            <a:r>
              <a:rPr lang="en-US" sz="2000" dirty="0"/>
              <a:t>Passive ROM</a:t>
            </a:r>
          </a:p>
          <a:p>
            <a:pPr lvl="1"/>
            <a:r>
              <a:rPr lang="en-US" sz="2000" dirty="0"/>
              <a:t>Ankle dorsiflexion 70° when knee flexed, 60° when extended </a:t>
            </a:r>
          </a:p>
          <a:p>
            <a:pPr lvl="0"/>
            <a:r>
              <a:rPr lang="en-US" sz="2000" dirty="0"/>
              <a:t>Active ROM</a:t>
            </a:r>
          </a:p>
          <a:p>
            <a:pPr lvl="1"/>
            <a:r>
              <a:rPr lang="en-US" sz="2000" dirty="0"/>
              <a:t>No active </a:t>
            </a:r>
            <a:r>
              <a:rPr lang="en-US" sz="2000" dirty="0" smtClean="0"/>
              <a:t>dorsiflexion</a:t>
            </a:r>
            <a:endParaRPr lang="en-US" sz="2000" dirty="0"/>
          </a:p>
          <a:p>
            <a:pPr lvl="0"/>
            <a:r>
              <a:rPr lang="en-US" sz="2000" dirty="0"/>
              <a:t>Spasticity </a:t>
            </a:r>
            <a:r>
              <a:rPr lang="en-US" sz="2000" dirty="0" smtClean="0"/>
              <a:t>Measurements</a:t>
            </a:r>
          </a:p>
          <a:p>
            <a:pPr lvl="1"/>
            <a:r>
              <a:rPr lang="en-US" sz="2000" dirty="0"/>
              <a:t>MAS 2 in hamstring, MAS 3 in plantar flexors </a:t>
            </a:r>
          </a:p>
          <a:p>
            <a:pPr lvl="1"/>
            <a:r>
              <a:rPr lang="en-US" sz="2000" dirty="0"/>
              <a:t>Tardieu XV3=60°, Y=2 in hamstring, XV3=30°</a:t>
            </a:r>
            <a:r>
              <a:rPr lang="tr-TR" sz="2000" dirty="0"/>
              <a:t>,</a:t>
            </a:r>
            <a:r>
              <a:rPr lang="en-US" sz="2000" dirty="0"/>
              <a:t> Y=3 in plantar flexor muscles </a:t>
            </a:r>
            <a:endParaRPr lang="en-US" sz="2000" dirty="0" smtClean="0"/>
          </a:p>
          <a:p>
            <a:pPr lvl="0"/>
            <a:r>
              <a:rPr lang="en-US" sz="2000" dirty="0" smtClean="0"/>
              <a:t>OGS </a:t>
            </a:r>
          </a:p>
          <a:p>
            <a:pPr lvl="1"/>
            <a:r>
              <a:rPr lang="en-US" sz="2000" dirty="0" smtClean="0"/>
              <a:t>Total score R=4, L=4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46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C88909827A114C9C5405D2D1E3C0CD" ma:contentTypeVersion="0" ma:contentTypeDescription="Create a new document." ma:contentTypeScope="" ma:versionID="f614111e46cb553a0be43177f70d0e5b">
  <xsd:schema xmlns:xsd="http://www.w3.org/2001/XMLSchema" xmlns:xs="http://www.w3.org/2001/XMLSchema" xmlns:p="http://schemas.microsoft.com/office/2006/metadata/properties" xmlns:ns2="2d9296ba-24b5-4a4f-8944-e505d6359c6e" targetNamespace="http://schemas.microsoft.com/office/2006/metadata/properties" ma:root="true" ma:fieldsID="5a5bb7590545c2226539f5c7907d4a54" ns2:_="">
    <xsd:import namespace="2d9296ba-24b5-4a4f-8944-e505d6359c6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9296ba-24b5-4a4f-8944-e505d6359c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d9296ba-24b5-4a4f-8944-e505d6359c6e">J377XF37SV44-496-78</_dlc_DocId>
    <_dlc_DocIdUrl xmlns="2d9296ba-24b5-4a4f-8944-e505d6359c6e">
      <Url>https://tsrhsp.tsrh.org/_layouts/DocIdRedir.aspx?ID=J377XF37SV44-496-78</Url>
      <Description>J377XF37SV44-496-78</Description>
    </_dlc_DocIdUrl>
  </documentManagement>
</p:properties>
</file>

<file path=customXml/itemProps1.xml><?xml version="1.0" encoding="utf-8"?>
<ds:datastoreItem xmlns:ds="http://schemas.openxmlformats.org/officeDocument/2006/customXml" ds:itemID="{220923E0-CB44-4D25-AC78-8F30B532F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3CE283-0889-49E5-B8DC-B053A8A7B2C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0FE0ED4-FC42-40BE-BAE0-42708A835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9296ba-24b5-4a4f-8944-e505d6359c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0DBE02A-2117-47B5-B683-D59D9F2F684F}">
  <ds:schemaRefs>
    <ds:schemaRef ds:uri="2d9296ba-24b5-4a4f-8944-e505d6359c6e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14114</TotalTime>
  <Words>1339</Words>
  <Application>Microsoft Office PowerPoint</Application>
  <PresentationFormat>On-screen Show (4:3)</PresentationFormat>
  <Paragraphs>250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Case 1</vt:lpstr>
      <vt:lpstr>Baseline Evaluations for R UE</vt:lpstr>
      <vt:lpstr>Treatment Goals </vt:lpstr>
      <vt:lpstr>Interventions</vt:lpstr>
      <vt:lpstr>Evaluation for PGA at week 4</vt:lpstr>
      <vt:lpstr>Evaluation for PGA at week 4 </vt:lpstr>
      <vt:lpstr>PGA</vt:lpstr>
      <vt:lpstr>Case 2</vt:lpstr>
      <vt:lpstr>Baseline Evaluations </vt:lpstr>
      <vt:lpstr>Treatment Goals </vt:lpstr>
      <vt:lpstr>Interventions</vt:lpstr>
      <vt:lpstr>Evaluation for PGA at week 12</vt:lpstr>
      <vt:lpstr>Evaluation for PGA at week 12 </vt:lpstr>
      <vt:lpstr>Evaluation for PGA at week 12</vt:lpstr>
      <vt:lpstr>PGA</vt:lpstr>
      <vt:lpstr>Case 3</vt:lpstr>
      <vt:lpstr>Baseline Evaluations for L UE</vt:lpstr>
      <vt:lpstr>Treatment Goals </vt:lpstr>
      <vt:lpstr>Interventions</vt:lpstr>
      <vt:lpstr>Evaluation for PGA at week 4</vt:lpstr>
      <vt:lpstr>Evaluation for PGA at week 4 </vt:lpstr>
      <vt:lpstr>PGA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Nigar Dursun</dc:creator>
  <cp:lastModifiedBy>Nancy Clegg</cp:lastModifiedBy>
  <cp:revision>41</cp:revision>
  <dcterms:created xsi:type="dcterms:W3CDTF">2018-06-15T19:38:17Z</dcterms:created>
  <dcterms:modified xsi:type="dcterms:W3CDTF">2020-01-20T15:32:27Z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0x0101007AC88909827A114C9C5405D2D1E3C0CD</vt:lpwstr>
  </property>
  <property fmtid="{D5CDD505-2E9C-101B-9397-08002B2CF9AE}" pid="3" name="_dlc_DocIdItemGuid">
    <vt:lpwstr>aa11a7ad-955c-4698-8258-8bdfdd3548cd</vt:lpwstr>
  </property>
</Properties>
</file>